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9"/>
    <p:restoredTop sz="96911"/>
  </p:normalViewPr>
  <p:slideViewPr>
    <p:cSldViewPr>
      <p:cViewPr>
        <p:scale>
          <a:sx n="70" d="100"/>
          <a:sy n="70" d="100"/>
        </p:scale>
        <p:origin x="152" y="-111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doi.org/10.1021/acssynbio.7b00296" TargetMode="External"/><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doi.org/10.1038/nbt.3418"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shigen.nig.ac.jp/ecoli/s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432288" y="888510"/>
            <a:ext cx="535394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159750" y="882816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211032"/>
            <a:ext cx="5949422" cy="646331"/>
          </a:xfrm>
          <a:prstGeom prst="rect">
            <a:avLst/>
          </a:prstGeom>
          <a:noFill/>
        </p:spPr>
        <p:txBody>
          <a:bodyPr wrap="square" rtlCol="0">
            <a:spAutoFit/>
          </a:bodyPr>
          <a:lstStyle/>
          <a:p>
            <a:r>
              <a:rPr lang="en-US" sz="3600" b="1" dirty="0">
                <a:solidFill>
                  <a:schemeClr val="accent6">
                    <a:lumMod val="75000"/>
                  </a:schemeClr>
                </a:solidFill>
              </a:rPr>
              <a:t>Discussion/Future Work:  </a:t>
            </a:r>
          </a:p>
        </p:txBody>
      </p:sp>
      <p:sp>
        <p:nvSpPr>
          <p:cNvPr id="32" name="TextBox 31"/>
          <p:cNvSpPr txBox="1"/>
          <p:nvPr/>
        </p:nvSpPr>
        <p:spPr>
          <a:xfrm>
            <a:off x="139467" y="4150424"/>
            <a:ext cx="9939692" cy="452431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an algorithm for iterative reduction of the host proteome without replacement. </a:t>
            </a:r>
            <a:r>
              <a:rPr lang="en-US" sz="2400" dirty="0" err="1">
                <a:latin typeface="Courier New" panose="02070309020205020404" pitchFamily="49" charset="0"/>
                <a:cs typeface="Courier New" panose="02070309020205020404" pitchFamily="49" charset="0"/>
              </a:rPr>
              <a:t>MaxMass</a:t>
            </a:r>
            <a:r>
              <a:rPr lang="en-US" sz="2400" dirty="0">
                <a:latin typeface="Calibri" panose="020F0502020204030204" pitchFamily="34" charset="0"/>
                <a:cs typeface="Calibri" panose="020F0502020204030204" pitchFamily="34" charset="0"/>
              </a:rPr>
              <a:t> automatically calculates which genes are essential for the current environment and iteration, and uses these essential genes as constraints on the size of the knockout region [3], while optimizing for maximum protein mass reclamation.</a:t>
            </a:r>
          </a:p>
        </p:txBody>
      </p:sp>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rotWithShape="1">
          <a:blip r:embed="rId4">
            <a:extLst>
              <a:ext uri="{28A0092B-C50C-407E-A947-70E740481C1C}">
                <a14:useLocalDpi xmlns:a14="http://schemas.microsoft.com/office/drawing/2010/main" val="0"/>
              </a:ext>
            </a:extLst>
          </a:blip>
          <a:srcRect l="1" r="-2519" b="72113"/>
          <a:stretch/>
        </p:blipFill>
        <p:spPr>
          <a:xfrm>
            <a:off x="12192" y="13443597"/>
            <a:ext cx="10643616" cy="194768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5"/>
          <a:stretch>
            <a:fillRect/>
          </a:stretch>
        </p:blipFill>
        <p:spPr>
          <a:xfrm>
            <a:off x="2343783" y="8851319"/>
            <a:ext cx="7867017" cy="1816681"/>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126200" y="8418016"/>
            <a:ext cx="7405295" cy="3908762"/>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400" dirty="0"/>
              <a:t>Applied </a:t>
            </a:r>
            <a:r>
              <a:rPr lang="en-US" sz="2400" dirty="0" err="1">
                <a:latin typeface="Courier New" panose="02070309020205020404" pitchFamily="49" charset="0"/>
                <a:cs typeface="Courier New" panose="02070309020205020404" pitchFamily="49" charset="0"/>
              </a:rPr>
              <a:t>MaxMass</a:t>
            </a:r>
            <a:r>
              <a:rPr lang="en-US" sz="2400" dirty="0"/>
              <a:t> using the protein expression from wild-type E. coli strain W3110 under minimal media [5] in order to predict which gene knockouts would result in the largest amount of protein reclamation. The results of </a:t>
            </a:r>
            <a:r>
              <a:rPr lang="en-US" sz="2400" dirty="0" err="1">
                <a:latin typeface="Courier New" panose="02070309020205020404" pitchFamily="49" charset="0"/>
                <a:cs typeface="Courier New" panose="02070309020205020404" pitchFamily="49" charset="0"/>
              </a:rPr>
              <a:t>MaxMass</a:t>
            </a:r>
            <a:r>
              <a:rPr lang="en-US" sz="2400" dirty="0"/>
              <a:t> are displayed in the figures above. We predict that 27% of the total protein mass (48 </a:t>
            </a:r>
            <a:r>
              <a:rPr lang="en-US" sz="2400" dirty="0" err="1"/>
              <a:t>fg</a:t>
            </a:r>
            <a:r>
              <a:rPr lang="en-US" sz="2400" dirty="0"/>
              <a:t> protein/cell out of 180 </a:t>
            </a:r>
            <a:r>
              <a:rPr lang="en-US" sz="2400" dirty="0" err="1"/>
              <a:t>fg</a:t>
            </a:r>
            <a:r>
              <a:rPr lang="en-US" sz="24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539430"/>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4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2880300"/>
            <a:ext cx="16170611" cy="2677656"/>
          </a:xfrm>
          <a:prstGeom prst="rect">
            <a:avLst/>
          </a:prstGeom>
        </p:spPr>
        <p:txBody>
          <a:bodyPr wrap="square">
            <a:spAutoFit/>
          </a:bodyPr>
          <a:lstStyle/>
          <a:p>
            <a:pPr marL="457200" lvl="0" indent="-457200" defTabSz="914400">
              <a:buFont typeface="Wingdings" pitchFamily="2" charset="2"/>
              <a:buChar char="q"/>
              <a:defRPr/>
            </a:pPr>
            <a:r>
              <a:rPr lang="en-US" sz="2400" kern="0" dirty="0">
                <a:solidFill>
                  <a:prstClr val="black"/>
                </a:solidFill>
              </a:rPr>
              <a:t>Proteome prediction based on previous measurements overestimated the actual proteome measurement, but immediately prior steps were better estimators of proteome than wild-type. Interestingly, wild-type protein expression is a better estimator of Step10 (10% net error) than Step05 (20% net error).  </a:t>
            </a:r>
          </a:p>
          <a:p>
            <a:pPr marL="457200" lvl="0" indent="-457200" defTabSz="914400">
              <a:buFont typeface="Wingdings" pitchFamily="2" charset="2"/>
              <a:buChar char="q"/>
              <a:defRPr/>
            </a:pPr>
            <a:r>
              <a:rPr lang="en-US" sz="2400" kern="0" dirty="0">
                <a:solidFill>
                  <a:prstClr val="black"/>
                </a:solidFill>
              </a:rPr>
              <a:t>Knocking out the most highly expressed proteins can result in new highly expressed proteins. </a:t>
            </a:r>
          </a:p>
          <a:p>
            <a:pPr marL="457200" lvl="0" indent="-457200" defTabSz="914400">
              <a:buFont typeface="Wingdings" pitchFamily="2" charset="2"/>
              <a:buChar char="q"/>
              <a:defRPr/>
            </a:pPr>
            <a:r>
              <a:rPr lang="en-US" sz="2400" kern="0" dirty="0">
                <a:solidFill>
                  <a:prstClr val="black"/>
                </a:solidFill>
              </a:rPr>
              <a:t>To predict which proteins must be overexpressed in the knockout, future work will focus on extending the metabolic model with RNA and Protein expression mechanisms, known as ME-models. We will apply </a:t>
            </a:r>
            <a:r>
              <a:rPr lang="en-US" sz="2400" kern="0" dirty="0" err="1">
                <a:solidFill>
                  <a:prstClr val="black"/>
                </a:solidFill>
                <a:latin typeface="Courier New" panose="02070309020205020404" pitchFamily="49" charset="0"/>
                <a:cs typeface="Courier New" panose="02070309020205020404" pitchFamily="49" charset="0"/>
              </a:rPr>
              <a:t>MaxMass</a:t>
            </a:r>
            <a:r>
              <a:rPr lang="en-US" sz="2400" kern="0" dirty="0">
                <a:solidFill>
                  <a:prstClr val="black"/>
                </a:solidFill>
              </a:rPr>
              <a:t> to other organisms such as </a:t>
            </a:r>
            <a:r>
              <a:rPr lang="en-US" sz="2400" i="1" kern="0" dirty="0">
                <a:solidFill>
                  <a:prstClr val="black"/>
                </a:solidFill>
              </a:rPr>
              <a:t>Pseudomonas </a:t>
            </a:r>
            <a:r>
              <a:rPr lang="en-US" sz="2400" i="1" kern="0" dirty="0" err="1">
                <a:solidFill>
                  <a:prstClr val="black"/>
                </a:solidFill>
              </a:rPr>
              <a:t>flourescens</a:t>
            </a:r>
            <a:r>
              <a:rPr lang="en-US" sz="2400" i="1" kern="0" dirty="0">
                <a:solidFill>
                  <a:prstClr val="black"/>
                </a:solidFill>
              </a:rPr>
              <a:t>, </a:t>
            </a:r>
            <a:r>
              <a:rPr lang="en-US" sz="2400" i="1" kern="0" dirty="0" err="1">
                <a:solidFill>
                  <a:prstClr val="black"/>
                </a:solidFill>
              </a:rPr>
              <a:t>Shewanella</a:t>
            </a:r>
            <a:r>
              <a:rPr lang="en-US" sz="2400" i="1" kern="0" dirty="0">
                <a:solidFill>
                  <a:prstClr val="black"/>
                </a:solidFill>
              </a:rPr>
              <a:t> </a:t>
            </a:r>
            <a:r>
              <a:rPr lang="en-US" sz="2400" i="1" kern="0" dirty="0" err="1">
                <a:solidFill>
                  <a:prstClr val="black"/>
                </a:solidFill>
              </a:rPr>
              <a:t>oneidensis</a:t>
            </a:r>
            <a:r>
              <a:rPr lang="en-US" sz="2400" i="1" kern="0" dirty="0">
                <a:solidFill>
                  <a:prstClr val="black"/>
                </a:solidFill>
              </a:rPr>
              <a:t> </a:t>
            </a:r>
            <a:r>
              <a:rPr lang="en-US" sz="2400" kern="0" dirty="0">
                <a:solidFill>
                  <a:prstClr val="black"/>
                </a:solidFill>
              </a:rPr>
              <a:t>MR-1 and </a:t>
            </a:r>
            <a:r>
              <a:rPr lang="en-US" sz="2400" i="1" kern="0" dirty="0">
                <a:solidFill>
                  <a:prstClr val="black"/>
                </a:solidFill>
              </a:rPr>
              <a:t>E. coli </a:t>
            </a:r>
            <a:r>
              <a:rPr lang="en-US" sz="2400" kern="0" dirty="0" err="1">
                <a:solidFill>
                  <a:prstClr val="black"/>
                </a:solidFill>
              </a:rPr>
              <a:t>Nissle</a:t>
            </a:r>
            <a:r>
              <a:rPr lang="en-US" sz="2400" kern="0" dirty="0">
                <a:solidFill>
                  <a:prstClr val="black"/>
                </a:solidFill>
              </a:rPr>
              <a:t>.</a:t>
            </a:r>
            <a:endParaRPr kumimoji="0" lang="en-US" sz="24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2">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2">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5773400"/>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383000"/>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3"/>
              </a:rPr>
              <a:t>https://doi.org/10.1021/acssynbio.7b00296</a:t>
            </a:r>
            <a:endParaRPr lang="en-US" sz="1200" dirty="0"/>
          </a:p>
          <a:p>
            <a:pPr marL="228600" indent="-228600">
              <a:buFont typeface="+mj-lt"/>
              <a:buAutoNum type="arabicPeriod"/>
            </a:pPr>
            <a:r>
              <a:rPr lang="en-US" sz="1200" dirty="0"/>
              <a:t>KHK Collection </a:t>
            </a:r>
            <a:r>
              <a:rPr lang="en-US" sz="1200" dirty="0">
                <a:hlinkClick r:id="rId14"/>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5"/>
              </a:rPr>
              <a:t>https://doi.org/10.1038/nbt.3418</a:t>
            </a:r>
            <a:endParaRPr lang="en-US" sz="1200" dirty="0"/>
          </a:p>
          <a:p>
            <a:pPr marL="457200" indent="-457200">
              <a:buFont typeface="Arial" panose="020B0604020202020204" pitchFamily="34" charset="0"/>
              <a:buChar char="•"/>
            </a:pPr>
            <a:endParaRPr lang="en-US" sz="1200" dirty="0"/>
          </a:p>
        </p:txBody>
      </p:sp>
      <p:pic>
        <p:nvPicPr>
          <p:cNvPr id="34" name="Picture 33" descr="A screenshot of a social media post&#10;&#10;Description automatically generated">
            <a:extLst>
              <a:ext uri="{FF2B5EF4-FFF2-40B4-BE49-F238E27FC236}">
                <a16:creationId xmlns:a16="http://schemas.microsoft.com/office/drawing/2014/main" id="{AD2CBA3E-2B39-034B-AA56-6AF22C8995A0}"/>
              </a:ext>
            </a:extLst>
          </p:cNvPr>
          <p:cNvPicPr>
            <a:picLocks noChangeAspect="1"/>
          </p:cNvPicPr>
          <p:nvPr/>
        </p:nvPicPr>
        <p:blipFill rotWithShape="1">
          <a:blip r:embed="rId16">
            <a:extLst>
              <a:ext uri="{28A0092B-C50C-407E-A947-70E740481C1C}">
                <a14:useLocalDpi xmlns:a14="http://schemas.microsoft.com/office/drawing/2010/main" val="0"/>
              </a:ext>
            </a:extLst>
          </a:blip>
          <a:srcRect b="62345"/>
          <a:stretch/>
        </p:blipFill>
        <p:spPr>
          <a:xfrm>
            <a:off x="139467" y="10328969"/>
            <a:ext cx="7151149" cy="3060297"/>
          </a:xfrm>
          <a:prstGeom prst="rect">
            <a:avLst/>
          </a:prstGeom>
        </p:spPr>
      </p:pic>
      <p:pic>
        <p:nvPicPr>
          <p:cNvPr id="35" name="Picture 34" descr="A screenshot of a social media post&#10;&#10;Description automatically generated">
            <a:extLst>
              <a:ext uri="{FF2B5EF4-FFF2-40B4-BE49-F238E27FC236}">
                <a16:creationId xmlns:a16="http://schemas.microsoft.com/office/drawing/2014/main" id="{8B7B8FEC-CDD7-9F48-B11E-761A9EF70677}"/>
              </a:ext>
            </a:extLst>
          </p:cNvPr>
          <p:cNvPicPr>
            <a:picLocks noChangeAspect="1"/>
          </p:cNvPicPr>
          <p:nvPr/>
        </p:nvPicPr>
        <p:blipFill rotWithShape="1">
          <a:blip r:embed="rId4">
            <a:extLst>
              <a:ext uri="{28A0092B-C50C-407E-A947-70E740481C1C}">
                <a14:useLocalDpi xmlns:a14="http://schemas.microsoft.com/office/drawing/2010/main" val="0"/>
              </a:ext>
            </a:extLst>
          </a:blip>
          <a:srcRect l="-304" t="29634" r="34154" b="32506"/>
          <a:stretch/>
        </p:blipFill>
        <p:spPr>
          <a:xfrm>
            <a:off x="48864" y="15491168"/>
            <a:ext cx="5285136" cy="2034832"/>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18E6FFDA-5A23-CA48-A57E-2D7464F68B74}"/>
              </a:ext>
            </a:extLst>
          </p:cNvPr>
          <p:cNvPicPr>
            <a:picLocks noChangeAspect="1"/>
          </p:cNvPicPr>
          <p:nvPr/>
        </p:nvPicPr>
        <p:blipFill rotWithShape="1">
          <a:blip r:embed="rId4">
            <a:extLst>
              <a:ext uri="{28A0092B-C50C-407E-A947-70E740481C1C}">
                <a14:useLocalDpi xmlns:a14="http://schemas.microsoft.com/office/drawing/2010/main" val="0"/>
              </a:ext>
            </a:extLst>
          </a:blip>
          <a:srcRect l="720" t="65625" r="30887" b="1089"/>
          <a:stretch/>
        </p:blipFill>
        <p:spPr>
          <a:xfrm>
            <a:off x="5181600" y="15469832"/>
            <a:ext cx="5228086" cy="1711659"/>
          </a:xfrm>
          <a:prstGeom prst="rect">
            <a:avLst/>
          </a:prstGeom>
        </p:spPr>
      </p:pic>
      <p:pic>
        <p:nvPicPr>
          <p:cNvPr id="37" name="Picture 36" descr="A screenshot of a social media post&#10;&#10;Description automatically generated">
            <a:extLst>
              <a:ext uri="{FF2B5EF4-FFF2-40B4-BE49-F238E27FC236}">
                <a16:creationId xmlns:a16="http://schemas.microsoft.com/office/drawing/2014/main" id="{8E8F9C6C-C992-7C43-9975-00D78913D384}"/>
              </a:ext>
            </a:extLst>
          </p:cNvPr>
          <p:cNvPicPr>
            <a:picLocks noChangeAspect="1"/>
          </p:cNvPicPr>
          <p:nvPr/>
        </p:nvPicPr>
        <p:blipFill rotWithShape="1">
          <a:blip r:embed="rId16">
            <a:extLst>
              <a:ext uri="{28A0092B-C50C-407E-A947-70E740481C1C}">
                <a14:useLocalDpi xmlns:a14="http://schemas.microsoft.com/office/drawing/2010/main" val="0"/>
              </a:ext>
            </a:extLst>
          </a:blip>
          <a:srcRect l="57" t="37541" r="88069" b="48179"/>
          <a:stretch/>
        </p:blipFill>
        <p:spPr>
          <a:xfrm>
            <a:off x="7172657" y="12114172"/>
            <a:ext cx="945423" cy="1292120"/>
          </a:xfrm>
          <a:prstGeom prst="rect">
            <a:avLst/>
          </a:prstGeom>
        </p:spPr>
      </p:pic>
      <p:pic>
        <p:nvPicPr>
          <p:cNvPr id="38" name="Picture 37" descr="A screenshot of a social media post&#10;&#10;Description automatically generated">
            <a:extLst>
              <a:ext uri="{FF2B5EF4-FFF2-40B4-BE49-F238E27FC236}">
                <a16:creationId xmlns:a16="http://schemas.microsoft.com/office/drawing/2014/main" id="{0ED346ED-CB63-3447-8BD8-C68D54EAF309}"/>
              </a:ext>
            </a:extLst>
          </p:cNvPr>
          <p:cNvPicPr>
            <a:picLocks noChangeAspect="1"/>
          </p:cNvPicPr>
          <p:nvPr/>
        </p:nvPicPr>
        <p:blipFill rotWithShape="1">
          <a:blip r:embed="rId16">
            <a:extLst>
              <a:ext uri="{28A0092B-C50C-407E-A947-70E740481C1C}">
                <a14:useLocalDpi xmlns:a14="http://schemas.microsoft.com/office/drawing/2010/main" val="0"/>
              </a:ext>
            </a:extLst>
          </a:blip>
          <a:srcRect l="41099" t="37541" r="37464" b="42129"/>
          <a:stretch/>
        </p:blipFill>
        <p:spPr>
          <a:xfrm>
            <a:off x="8092714" y="11653217"/>
            <a:ext cx="1706873" cy="1839566"/>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832</TotalTime>
  <Words>651</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Kumar, Neeraj</cp:lastModifiedBy>
  <cp:revision>71</cp:revision>
  <cp:lastPrinted>2019-01-15T20:09:24Z</cp:lastPrinted>
  <dcterms:created xsi:type="dcterms:W3CDTF">2012-11-30T02:20:55Z</dcterms:created>
  <dcterms:modified xsi:type="dcterms:W3CDTF">2019-01-15T20:26:48Z</dcterms:modified>
</cp:coreProperties>
</file>